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9" r:id="rId5"/>
    <p:sldId id="286" r:id="rId6"/>
    <p:sldId id="281" r:id="rId7"/>
    <p:sldId id="291" r:id="rId8"/>
    <p:sldId id="296" r:id="rId9"/>
    <p:sldId id="297" r:id="rId10"/>
    <p:sldId id="304" r:id="rId11"/>
    <p:sldId id="299" r:id="rId12"/>
    <p:sldId id="300" r:id="rId13"/>
    <p:sldId id="301" r:id="rId14"/>
    <p:sldId id="288" r:id="rId15"/>
    <p:sldId id="303" r:id="rId16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FF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70"/>
  </p:normalViewPr>
  <p:slideViewPr>
    <p:cSldViewPr snapToGrid="0">
      <p:cViewPr>
        <p:scale>
          <a:sx n="75" d="100"/>
          <a:sy n="75" d="100"/>
        </p:scale>
        <p:origin x="236" y="20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7BEAE3-3DAC-48E6-8166-754F15ED2239}" type="datetime1">
              <a:rPr lang="nl-NL" smtClean="0"/>
              <a:t>28-1-2021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51E8FB-FB58-4A0D-9155-DFAB0B0F7576}" type="datetime1">
              <a:rPr lang="nl-NL" smtClean="0"/>
              <a:t>28-1-2021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  <a:endParaRPr lang="nl-NL" dirty="0"/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077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653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440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848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11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060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8859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E4554-6676-4323-B48E-0E2BCD265931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beeldingen met bij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FC4482-81AD-4FE9-B63D-EF61ED4F3C17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2" name="Tijdelijke aanduiding voor afbeelding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afbeelding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15" name="Tijdelijke aanduiding voor afbeelding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 rtlCol="0">
            <a:norm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F22DE5-2F3A-43A3-BFBE-D61B69178DB3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22D2A4-1BF0-478F-B281-C0F9652B6248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2D6CC-AC3A-4587-9BCD-3D63CA3478AA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3525A-FCB1-4899-AE29-E77DA48875C8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1D85B-24DF-4375-ABD8-C95144B02790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B8808B-8F42-4DDA-B512-EEFAA3657ACE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8C49CF-CDB5-44CC-A367-6FBA962F7B6B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C743AA-95DD-4A9E-8E47-163E5474F13D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75C64E4-190D-47C0-8F28-23557E681439}" type="datetime1">
              <a:rPr lang="nl-NL" noProof="0" smtClean="0"/>
              <a:t>28-1-2021</a:t>
            </a:fld>
            <a:endParaRPr lang="nl-NL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rtl="0"/>
            <a:fld id="{82EE24B5-652C-4DB5-B7C3-B5BBEC1280B1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asuringworth.com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datase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datase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mf.org/external/datamapper/GG_DEBT_GDP@GDD/SWE/NLD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countryeconomy.com/deficit/netherland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data.oecd.org/" TargetMode="Externa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f.org/external/datamapper/datasets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imf.org/external/datamapper/GG_DEBT_GDP@GDD/SWE/NL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untryeconomy.com/deficit/netherlands" TargetMode="External"/><Relationship Id="rId5" Type="http://schemas.openxmlformats.org/officeDocument/2006/relationships/hyperlink" Target="https://data.oecd.org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2E08443-6B28-4DEA-B5AC-4C6A898B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1260798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nl-NL" sz="5000" dirty="0" err="1">
                <a:latin typeface="Gill Sans MT" panose="020B0502020104020203" pitchFamily="34" charset="0"/>
              </a:rPr>
              <a:t>Debt</a:t>
            </a:r>
            <a:r>
              <a:rPr lang="nl-NL" sz="5000" dirty="0"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latin typeface="Gill Sans MT" panose="020B0502020104020203" pitchFamily="34" charset="0"/>
              </a:rPr>
              <a:t>sustainability</a:t>
            </a:r>
            <a:b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during</a:t>
            </a:r>
            <a: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the</a:t>
            </a:r>
            <a:r>
              <a:rPr lang="nl-NL" sz="50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nl-NL" sz="5000" dirty="0" err="1">
                <a:solidFill>
                  <a:schemeClr val="bg1"/>
                </a:solidFill>
                <a:latin typeface="Gill Sans MT" panose="020B0502020104020203" pitchFamily="34" charset="0"/>
              </a:rPr>
              <a:t>pandemic</a:t>
            </a:r>
            <a:endParaRPr lang="nl-NL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nl-NL" sz="2500" b="1" i="1" spc="65" dirty="0">
                <a:solidFill>
                  <a:schemeClr val="accent1"/>
                </a:solidFill>
                <a:latin typeface="Arial"/>
                <a:cs typeface="Arial"/>
              </a:rPr>
              <a:t>Luuk Oudshoorn</a:t>
            </a:r>
          </a:p>
        </p:txBody>
      </p:sp>
      <p:sp>
        <p:nvSpPr>
          <p:cNvPr id="6" name="object 7" descr="Beige rechthoek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2822250" y="3229869"/>
            <a:ext cx="651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10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Before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COVID: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positive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not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clear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to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predict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Historical</a:t>
            </a:r>
            <a:r>
              <a:rPr lang="nl-NL" dirty="0">
                <a:solidFill>
                  <a:schemeClr val="bg1"/>
                </a:solidFill>
              </a:rPr>
              <a:t> r-g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A4119F-3566-4195-B520-A894F861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" y="0"/>
            <a:ext cx="3787191" cy="3429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2B26A31-3CD1-45F1-95CC-720A679B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993" y="3693320"/>
            <a:ext cx="3044432" cy="316468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AEB1C7E-C917-4B33-BE8E-D31142135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7" y="3693320"/>
            <a:ext cx="3148240" cy="3120864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54AC58E-3E7A-4F91-BAD9-F49A2BF5D4AB}"/>
              </a:ext>
            </a:extLst>
          </p:cNvPr>
          <p:cNvSpPr txBox="1"/>
          <p:nvPr/>
        </p:nvSpPr>
        <p:spPr>
          <a:xfrm>
            <a:off x="3931920" y="106680"/>
            <a:ext cx="2209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7"/>
              </a:rPr>
              <a:t>https://www.imf.org/external/datamapper/datasets</a:t>
            </a:r>
            <a:endParaRPr lang="en-GB" sz="700" dirty="0"/>
          </a:p>
          <a:p>
            <a:r>
              <a:rPr lang="en-GB" sz="700" dirty="0">
                <a:hlinkClick r:id="rId8"/>
              </a:rPr>
              <a:t>https://www.measuringworth.com</a:t>
            </a:r>
            <a:endParaRPr lang="en-GB" sz="70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1283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8A4A8F-760F-4C19-B3F0-EBCB945B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85800"/>
            <a:ext cx="11260798" cy="7543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8295641" cy="5516562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Concise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overview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Literature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shows: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fiscal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support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works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But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it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should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be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financed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. Is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this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debt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sustainable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?</a:t>
            </a:r>
          </a:p>
          <a:p>
            <a:pPr>
              <a:spcBef>
                <a:spcPts val="1100"/>
              </a:spcBef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r-g is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key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factor but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also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hard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to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predict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History</a:t>
            </a: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shows: no </a:t>
            </a:r>
            <a:r>
              <a:rPr lang="nl-NL" sz="2500" b="1" i="1" spc="70" dirty="0" err="1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problem</a:t>
            </a:r>
            <a:endParaRPr lang="nl-NL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>
              <a:spcBef>
                <a:spcPts val="1100"/>
              </a:spcBef>
            </a:pPr>
            <a:endParaRPr lang="nl-NL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hthoek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3420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 rtlCol="0">
            <a:normAutofit/>
          </a:bodyPr>
          <a:lstStyle/>
          <a:p>
            <a:pPr rtl="0"/>
            <a:r>
              <a:rPr lang="nl-NL" sz="5000" dirty="0" err="1">
                <a:solidFill>
                  <a:schemeClr val="bg1"/>
                </a:solidFill>
              </a:rPr>
              <a:t>Conclusions</a:t>
            </a:r>
            <a:r>
              <a:rPr lang="nl-NL" sz="5000" dirty="0">
                <a:solidFill>
                  <a:schemeClr val="bg1"/>
                </a:solidFill>
              </a:rPr>
              <a:t>	</a:t>
            </a:r>
            <a:endParaRPr lang="nl-NL" sz="500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8A4A8F-760F-4C19-B3F0-EBCB945B3A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685800"/>
            <a:ext cx="11260798" cy="75438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8"/>
            <a:ext cx="8295641" cy="55165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nl-NL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Luuk Oudshoorn</a:t>
            </a: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nl-NL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hthoek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3420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6304280" cy="1325563"/>
          </a:xfrm>
        </p:spPr>
        <p:txBody>
          <a:bodyPr rtlCol="0">
            <a:normAutofit/>
          </a:bodyPr>
          <a:lstStyle/>
          <a:p>
            <a:pPr rtl="0"/>
            <a:r>
              <a:rPr lang="nl-NL" sz="5000" dirty="0" err="1">
                <a:solidFill>
                  <a:schemeClr val="bg1"/>
                </a:solidFill>
              </a:rPr>
              <a:t>Thanks</a:t>
            </a:r>
            <a:r>
              <a:rPr lang="nl-NL" sz="5000" dirty="0">
                <a:solidFill>
                  <a:schemeClr val="bg1"/>
                </a:solidFill>
              </a:rPr>
              <a:t>! </a:t>
            </a:r>
            <a:r>
              <a:rPr lang="nl-NL" sz="5000" dirty="0" err="1">
                <a:solidFill>
                  <a:schemeClr val="bg1"/>
                </a:solidFill>
              </a:rPr>
              <a:t>Questions</a:t>
            </a:r>
            <a:endParaRPr lang="nl-NL" sz="500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nl-NL" smtClean="0"/>
              <a:t>12</a:t>
            </a:fld>
            <a:endParaRPr lang="nl-NL" dirty="0"/>
          </a:p>
        </p:txBody>
      </p:sp>
      <p:pic>
        <p:nvPicPr>
          <p:cNvPr id="8" name="Afbeelding 7" descr="Pictogram Persoon">
            <a:extLst>
              <a:ext uri="{FF2B5EF4-FFF2-40B4-BE49-F238E27FC236}">
                <a16:creationId xmlns:a16="http://schemas.microsoft.com/office/drawing/2014/main" id="{2BAF1CAB-03C0-40D7-95AA-160750D12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437" y="3478454"/>
            <a:ext cx="3429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8A5AE068-E5CC-4461-B27E-B384B47FB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28281" cy="6858000"/>
          </a:xfrm>
          <a:prstGeom prst="rect">
            <a:avLst/>
          </a:prstGeom>
          <a:noFill/>
        </p:spPr>
      </p:pic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 rtlCol="0"/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Supporting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economy</a:t>
            </a:r>
            <a:endParaRPr lang="nl-NL" dirty="0"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2</a:t>
            </a:fld>
            <a:endParaRPr lang="nl-NL" dirty="0"/>
          </a:p>
        </p:txBody>
      </p:sp>
      <p:sp>
        <p:nvSpPr>
          <p:cNvPr id="7" name="object 9" descr="Beige rechthoe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361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In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March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,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the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announced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up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90B financial support.</a:t>
            </a:r>
          </a:p>
          <a:p>
            <a:pPr marL="0" indent="0" rtl="0">
              <a:buNone/>
            </a:pP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Costs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of COVID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far: 45-144B</a:t>
            </a:r>
            <a:b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</a:br>
            <a:endParaRPr lang="nl-NL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B665341-7F3D-4357-9045-BA3C00D054D0}"/>
              </a:ext>
            </a:extLst>
          </p:cNvPr>
          <p:cNvSpPr txBox="1"/>
          <p:nvPr/>
        </p:nvSpPr>
        <p:spPr>
          <a:xfrm>
            <a:off x="8122932" y="5622510"/>
            <a:ext cx="3058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1. </a:t>
            </a:r>
            <a:r>
              <a:rPr lang="en-GB" sz="1050" dirty="0" err="1"/>
              <a:t>Kolen</a:t>
            </a:r>
            <a:r>
              <a:rPr lang="en-GB" sz="1050" dirty="0"/>
              <a:t> (2020) ESB 4791 504-509</a:t>
            </a:r>
          </a:p>
          <a:p>
            <a:r>
              <a:rPr lang="nl-NL" sz="1050" dirty="0"/>
              <a:t>2. </a:t>
            </a:r>
            <a:r>
              <a:rPr lang="nl-NL" sz="1050" dirty="0" err="1"/>
              <a:t>Frijters</a:t>
            </a:r>
            <a:r>
              <a:rPr lang="nl-NL" sz="1050" dirty="0"/>
              <a:t> (2020) ESB 4791 510-513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Tijdelijke aanduiding voor afbeelding 24">
            <a:extLst>
              <a:ext uri="{FF2B5EF4-FFF2-40B4-BE49-F238E27FC236}">
                <a16:creationId xmlns:a16="http://schemas.microsoft.com/office/drawing/2014/main" id="{A5F1D7EA-A0DA-440F-9897-5EF9CA2F28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1143" y="1385"/>
            <a:ext cx="7560857" cy="1718002"/>
          </a:xfrm>
        </p:spPr>
      </p:pic>
      <p:sp>
        <p:nvSpPr>
          <p:cNvPr id="16" name="object 3" descr="Beige rechthoek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14" name="Ovaal 13" descr="Beige ova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2" name="object 6" descr="Blauwe rechthoek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3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23" y="1900048"/>
            <a:ext cx="4770591" cy="646604"/>
          </a:xfrm>
        </p:spPr>
        <p:txBody>
          <a:bodyPr rtlCol="0">
            <a:normAutofit/>
          </a:bodyPr>
          <a:lstStyle/>
          <a:p>
            <a:pPr rtl="0"/>
            <a:r>
              <a:rPr lang="nl-NL" sz="2600" dirty="0" err="1">
                <a:solidFill>
                  <a:schemeClr val="bg1"/>
                </a:solidFill>
              </a:rPr>
              <a:t>Fiscal</a:t>
            </a:r>
            <a:r>
              <a:rPr lang="nl-NL" sz="2600" dirty="0">
                <a:solidFill>
                  <a:schemeClr val="bg1"/>
                </a:solidFill>
              </a:rPr>
              <a:t> stimulus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2476" y="2875186"/>
            <a:ext cx="4057961" cy="1431234"/>
          </a:xfrm>
        </p:spPr>
        <p:txBody>
          <a:bodyPr rtlCol="0"/>
          <a:lstStyle/>
          <a:p>
            <a:pPr rtl="0"/>
            <a:r>
              <a:rPr lang="nl-NL" b="1" dirty="0"/>
              <a:t>Job </a:t>
            </a:r>
            <a:r>
              <a:rPr lang="nl-NL" b="1" dirty="0" err="1"/>
              <a:t>retention</a:t>
            </a:r>
            <a:r>
              <a:rPr lang="nl-NL" b="1" dirty="0"/>
              <a:t> </a:t>
            </a:r>
            <a:r>
              <a:rPr lang="nl-NL" b="1" dirty="0" err="1"/>
              <a:t>schemes</a:t>
            </a:r>
            <a:endParaRPr lang="nl-NL" b="1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3</a:t>
            </a:fld>
            <a:endParaRPr lang="nl-NL" dirty="0"/>
          </a:p>
        </p:txBody>
      </p:sp>
      <p:pic>
        <p:nvPicPr>
          <p:cNvPr id="28" name="Tijdelijke aanduiding voor afbeelding 27" descr="Pictogram Vinkje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2708434"/>
            <a:ext cx="720000" cy="720000"/>
          </a:xfrm>
        </p:spPr>
      </p:pic>
      <p:pic>
        <p:nvPicPr>
          <p:cNvPr id="30" name="Tijdelijke aanduiding voor afbeelding 29" descr="Pictogram Vinkje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3483770"/>
            <a:ext cx="720000" cy="719999"/>
          </a:xfrm>
        </p:spPr>
      </p:pic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2072475" y="3638054"/>
            <a:ext cx="4057961" cy="472239"/>
          </a:xfrm>
        </p:spPr>
        <p:txBody>
          <a:bodyPr rtlCol="0"/>
          <a:lstStyle/>
          <a:p>
            <a:pPr rtl="0"/>
            <a:r>
              <a:rPr lang="nl-NL" b="1" dirty="0" err="1"/>
              <a:t>Liquidity</a:t>
            </a:r>
            <a:r>
              <a:rPr lang="nl-NL" b="1" dirty="0"/>
              <a:t> support</a:t>
            </a:r>
          </a:p>
        </p:txBody>
      </p:sp>
      <p:pic>
        <p:nvPicPr>
          <p:cNvPr id="32" name="Tijdelijke aanduiding voor afbeelding 31" descr="Pictogram Vinkje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4259105"/>
            <a:ext cx="720000" cy="719999"/>
          </a:xfrm>
        </p:spPr>
      </p:pic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2072475" y="4433825"/>
            <a:ext cx="4057961" cy="402241"/>
          </a:xfrm>
        </p:spPr>
        <p:txBody>
          <a:bodyPr rtlCol="0"/>
          <a:lstStyle/>
          <a:p>
            <a:pPr rtl="0"/>
            <a:r>
              <a:rPr lang="nl-NL" b="1" dirty="0"/>
              <a:t>Cash transfers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businesses</a:t>
            </a:r>
            <a:endParaRPr lang="nl-NL" b="1" dirty="0"/>
          </a:p>
        </p:txBody>
      </p:sp>
      <p:sp>
        <p:nvSpPr>
          <p:cNvPr id="15" name="object 27" descr="Beige rechthoek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73385" y="2395266"/>
            <a:ext cx="43416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571CCBE-515B-43BC-AEBC-538153CB230D}"/>
              </a:ext>
            </a:extLst>
          </p:cNvPr>
          <p:cNvSpPr txBox="1"/>
          <p:nvPr/>
        </p:nvSpPr>
        <p:spPr>
          <a:xfrm>
            <a:off x="6130436" y="5531350"/>
            <a:ext cx="609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/>
              <a:t>FISCAL MONITOR: Policies for the Recovery (IMF, 2020)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/>
              <a:t>The risk of 9 million zombie jobs in Europe (</a:t>
            </a:r>
            <a:r>
              <a:rPr lang="en-GB" sz="700" dirty="0" err="1"/>
              <a:t>Utermöhl</a:t>
            </a:r>
            <a:r>
              <a:rPr lang="en-GB" sz="700" dirty="0"/>
              <a:t>, Ozyurt, and </a:t>
            </a:r>
            <a:r>
              <a:rPr lang="en-GB" sz="700" dirty="0" err="1"/>
              <a:t>Subran</a:t>
            </a:r>
            <a:r>
              <a:rPr lang="en-GB" sz="700" dirty="0"/>
              <a:t> 2020)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>
                <a:effectLst/>
                <a:latin typeface="Arial" panose="020B0604020202020204" pitchFamily="34" charset="0"/>
              </a:rPr>
              <a:t>Hagen-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Zanker</a:t>
            </a:r>
            <a:r>
              <a:rPr lang="en-GB" sz="700" dirty="0">
                <a:effectLst/>
                <a:latin typeface="Arial" panose="020B0604020202020204" pitchFamily="34" charset="0"/>
              </a:rPr>
              <a:t> J., </a:t>
            </a:r>
            <a:r>
              <a:rPr lang="en-GB" sz="700" dirty="0" err="1">
                <a:effectLst/>
                <a:latin typeface="Arial" panose="020B0604020202020204" pitchFamily="34" charset="0"/>
              </a:rPr>
              <a:t>Bastagli</a:t>
            </a:r>
            <a:r>
              <a:rPr lang="en-GB" sz="700" dirty="0">
                <a:effectLst/>
                <a:latin typeface="Arial" panose="020B0604020202020204" pitchFamily="34" charset="0"/>
              </a:rPr>
              <a:t> F., Harman L., Barca V., Sturge G., Schmidt T.,2016, ODI Briefing. London: Overseas Development Institute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 err="1">
                <a:effectLst/>
                <a:latin typeface="Arial" panose="020B0604020202020204" pitchFamily="34" charset="0"/>
              </a:rPr>
              <a:t>Brunnermeier</a:t>
            </a:r>
            <a:r>
              <a:rPr lang="en-GB" sz="700" dirty="0">
                <a:effectLst/>
                <a:latin typeface="Arial" panose="020B0604020202020204" pitchFamily="34" charset="0"/>
              </a:rPr>
              <a:t> M., Krishnamurthy A., 2020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GB" sz="700" dirty="0">
                <a:effectLst/>
                <a:latin typeface="Arial" panose="020B0604020202020204" pitchFamily="34" charset="0"/>
              </a:rPr>
              <a:t>Wilson D. J., 2012, American Economic Journal: Economic Policy, 4, 251</a:t>
            </a:r>
            <a:endParaRPr lang="en-NL" sz="700" dirty="0"/>
          </a:p>
        </p:txBody>
      </p:sp>
      <p:pic>
        <p:nvPicPr>
          <p:cNvPr id="48" name="Tijdelijke aanduiding voor afbeelding 31" descr="Pictogram Vinkje">
            <a:extLst>
              <a:ext uri="{FF2B5EF4-FFF2-40B4-BE49-F238E27FC236}">
                <a16:creationId xmlns:a16="http://schemas.microsoft.com/office/drawing/2014/main" id="{EEBA155B-F6D4-4054-8E50-68ECF866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5025467"/>
            <a:ext cx="720000" cy="719999"/>
          </a:xfrm>
          <a:prstGeom prst="rect">
            <a:avLst/>
          </a:prstGeom>
        </p:spPr>
      </p:pic>
      <p:sp>
        <p:nvSpPr>
          <p:cNvPr id="49" name="Tijdelijke aanduiding voor tekst 19">
            <a:extLst>
              <a:ext uri="{FF2B5EF4-FFF2-40B4-BE49-F238E27FC236}">
                <a16:creationId xmlns:a16="http://schemas.microsoft.com/office/drawing/2014/main" id="{FFCE045E-E9D9-4526-84E9-B84D1F365276}"/>
              </a:ext>
            </a:extLst>
          </p:cNvPr>
          <p:cNvSpPr txBox="1">
            <a:spLocks/>
          </p:cNvSpPr>
          <p:nvPr/>
        </p:nvSpPr>
        <p:spPr>
          <a:xfrm>
            <a:off x="2072475" y="5200187"/>
            <a:ext cx="40579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 err="1"/>
              <a:t>Looking</a:t>
            </a:r>
            <a:r>
              <a:rPr lang="nl-NL" b="1" dirty="0"/>
              <a:t> </a:t>
            </a:r>
            <a:r>
              <a:rPr lang="nl-NL" b="1" dirty="0" err="1"/>
              <a:t>ahead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4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Lower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taks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revenue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and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higher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costs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issuance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421229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Financing</a:t>
            </a:r>
            <a:r>
              <a:rPr lang="nl-NL" dirty="0">
                <a:solidFill>
                  <a:schemeClr val="bg1"/>
                </a:solidFill>
              </a:rPr>
              <a:t> these </a:t>
            </a:r>
            <a:r>
              <a:rPr lang="nl-NL" dirty="0" err="1">
                <a:solidFill>
                  <a:schemeClr val="bg1"/>
                </a:solidFill>
              </a:rPr>
              <a:t>expenses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14161B5-D40E-42EE-ADFF-80C295C1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191912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5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Since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1980s ever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increasing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Worries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about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sustainability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Trade-off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Stability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sustainability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750EA0C-C03E-4A11-B9FB-A4DAEF6D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" y="-1"/>
            <a:ext cx="6169728" cy="53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0D1833E1-B7A0-4083-A065-A5F5400D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4472940" y="2678960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1793875" y="3011967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298" y="3651045"/>
            <a:ext cx="5165558" cy="833856"/>
          </a:xfrm>
        </p:spPr>
        <p:txBody>
          <a:bodyPr rtlCol="0"/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Historical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evidence</a:t>
            </a:r>
            <a:endParaRPr lang="nl-NL" dirty="0">
              <a:latin typeface="Gill Sans MT" panose="020B0502020104020203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6</a:t>
            </a:fld>
            <a:endParaRPr lang="nl-NL" dirty="0"/>
          </a:p>
        </p:txBody>
      </p:sp>
      <p:sp>
        <p:nvSpPr>
          <p:cNvPr id="7" name="object 9" descr="Beige rechthoek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2605532" y="4355513"/>
            <a:ext cx="361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2479842" y="4537590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Can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we look at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historical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fiscal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and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monetary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parameters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to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create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future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nl-NL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expectations</a:t>
            </a:r>
            <a: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? </a:t>
            </a:r>
            <a:br>
              <a:rPr lang="nl-NL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</a:br>
            <a:endParaRPr lang="nl-NL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07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7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deficits</a:t>
            </a: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GDP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growth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Dynamic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behaviour</a:t>
            </a:r>
            <a:endParaRPr lang="nl-NL" dirty="0"/>
          </a:p>
        </p:txBody>
      </p:sp>
      <p:pic>
        <p:nvPicPr>
          <p:cNvPr id="15" name="Tijdelijke aanduiding voor afbeelding 31" descr="Selectievakje">
            <a:extLst>
              <a:ext uri="{FF2B5EF4-FFF2-40B4-BE49-F238E27FC236}">
                <a16:creationId xmlns:a16="http://schemas.microsoft.com/office/drawing/2014/main" id="{7C5CC3E8-CC1E-405C-BD3E-825A9208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8354" y="5544939"/>
            <a:ext cx="720000" cy="719999"/>
          </a:xfrm>
          <a:prstGeom prst="rect">
            <a:avLst/>
          </a:prstGeom>
        </p:spPr>
      </p:pic>
      <p:sp>
        <p:nvSpPr>
          <p:cNvPr id="16" name="Tijdelijke aanduiding voor tekst 19">
            <a:extLst>
              <a:ext uri="{FF2B5EF4-FFF2-40B4-BE49-F238E27FC236}">
                <a16:creationId xmlns:a16="http://schemas.microsoft.com/office/drawing/2014/main" id="{F4662725-6DA0-4C31-9316-7F6694F15FEA}"/>
              </a:ext>
            </a:extLst>
          </p:cNvPr>
          <p:cNvSpPr txBox="1">
            <a:spLocks/>
          </p:cNvSpPr>
          <p:nvPr/>
        </p:nvSpPr>
        <p:spPr>
          <a:xfrm>
            <a:off x="7491103" y="5628420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Interest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rate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+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inflation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CCB81D1-D92E-4CAD-9182-8F568DFEBDBA}"/>
              </a:ext>
            </a:extLst>
          </p:cNvPr>
          <p:cNvSpPr txBox="1"/>
          <p:nvPr/>
        </p:nvSpPr>
        <p:spPr>
          <a:xfrm>
            <a:off x="137160" y="6264938"/>
            <a:ext cx="5542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4"/>
              </a:rPr>
              <a:t>https://data.oecd.org/</a:t>
            </a:r>
            <a:endParaRPr lang="en-GB" sz="700" dirty="0"/>
          </a:p>
          <a:p>
            <a:r>
              <a:rPr lang="en-GB" sz="700" dirty="0">
                <a:hlinkClick r:id="rId5"/>
              </a:rPr>
              <a:t>https://countryeconomy.com/deficit/netherlands</a:t>
            </a:r>
            <a:endParaRPr lang="en-GB" sz="700" dirty="0"/>
          </a:p>
          <a:p>
            <a:r>
              <a:rPr lang="en-GB" sz="700" dirty="0">
                <a:hlinkClick r:id="rId6"/>
              </a:rPr>
              <a:t>https://www.imf.org/external/datamapper/GG_DEBT_GDP@GDD/SWE/NLD</a:t>
            </a:r>
            <a:endParaRPr lang="en-GB" sz="700" dirty="0"/>
          </a:p>
          <a:p>
            <a:r>
              <a:rPr lang="en-GB" sz="700" dirty="0">
                <a:hlinkClick r:id="rId7"/>
              </a:rPr>
              <a:t>https://www.imf.org/external/datamapper/datasets</a:t>
            </a:r>
            <a:endParaRPr lang="en-GB" sz="700" dirty="0"/>
          </a:p>
          <a:p>
            <a:endParaRPr lang="en-GB" sz="7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305C07-5BD0-46A6-848B-1019E551E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1932573"/>
            <a:ext cx="5293360" cy="968754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6938BC-3D6D-493D-A129-BE1F33F7F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" y="721909"/>
            <a:ext cx="4370705" cy="383854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8DB45ED6-92B6-4188-A385-9FE72B04A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5" y="1105763"/>
            <a:ext cx="2538271" cy="303396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020DDB45-7867-4200-9BD6-190B322FE1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" y="2860146"/>
            <a:ext cx="5008646" cy="14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8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deficits</a:t>
            </a: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Debt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12" name="Tijdelijke aanduiding voor afbeelding 31" descr="Selectievakje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13" name="Tijdelijke aanduiding voor tekst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72816" y="4704536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GDP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growth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Dynamic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behaviour</a:t>
            </a:r>
            <a:endParaRPr lang="nl-NL" dirty="0"/>
          </a:p>
        </p:txBody>
      </p:sp>
      <p:pic>
        <p:nvPicPr>
          <p:cNvPr id="15" name="Tijdelijke aanduiding voor afbeelding 31" descr="Selectievakje">
            <a:extLst>
              <a:ext uri="{FF2B5EF4-FFF2-40B4-BE49-F238E27FC236}">
                <a16:creationId xmlns:a16="http://schemas.microsoft.com/office/drawing/2014/main" id="{7C5CC3E8-CC1E-405C-BD3E-825A9208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8354" y="5544939"/>
            <a:ext cx="720000" cy="719999"/>
          </a:xfrm>
          <a:prstGeom prst="rect">
            <a:avLst/>
          </a:prstGeom>
        </p:spPr>
      </p:pic>
      <p:sp>
        <p:nvSpPr>
          <p:cNvPr id="16" name="Tijdelijke aanduiding voor tekst 19">
            <a:extLst>
              <a:ext uri="{FF2B5EF4-FFF2-40B4-BE49-F238E27FC236}">
                <a16:creationId xmlns:a16="http://schemas.microsoft.com/office/drawing/2014/main" id="{F4662725-6DA0-4C31-9316-7F6694F15FEA}"/>
              </a:ext>
            </a:extLst>
          </p:cNvPr>
          <p:cNvSpPr txBox="1">
            <a:spLocks/>
          </p:cNvSpPr>
          <p:nvPr/>
        </p:nvSpPr>
        <p:spPr>
          <a:xfrm>
            <a:off x="7491103" y="5628420"/>
            <a:ext cx="3098931" cy="10929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Interest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rate</a:t>
            </a: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+ </a:t>
            </a: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inflation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3EF14DF9-4DBF-4404-B5E2-4EFAD36F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" y="546482"/>
            <a:ext cx="6200553" cy="562842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5CCB81D1-D92E-4CAD-9182-8F568DFEBDBA}"/>
              </a:ext>
            </a:extLst>
          </p:cNvPr>
          <p:cNvSpPr txBox="1"/>
          <p:nvPr/>
        </p:nvSpPr>
        <p:spPr>
          <a:xfrm>
            <a:off x="137160" y="6264938"/>
            <a:ext cx="55422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5"/>
              </a:rPr>
              <a:t>https://data.oecd.org/</a:t>
            </a:r>
            <a:endParaRPr lang="en-GB" sz="700" dirty="0"/>
          </a:p>
          <a:p>
            <a:r>
              <a:rPr lang="en-GB" sz="700" dirty="0">
                <a:hlinkClick r:id="rId6"/>
              </a:rPr>
              <a:t>https://countryeconomy.com/deficit/netherlands</a:t>
            </a:r>
            <a:endParaRPr lang="en-GB" sz="700" dirty="0"/>
          </a:p>
          <a:p>
            <a:r>
              <a:rPr lang="en-GB" sz="700" dirty="0">
                <a:hlinkClick r:id="rId7"/>
              </a:rPr>
              <a:t>https://www.imf.org/external/datamapper/GG_DEBT_GDP@GDD/SWE/NLD</a:t>
            </a:r>
            <a:endParaRPr lang="en-GB" sz="700" dirty="0"/>
          </a:p>
          <a:p>
            <a:r>
              <a:rPr lang="en-GB" sz="700" dirty="0">
                <a:hlinkClick r:id="rId8"/>
              </a:rPr>
              <a:t>https://www.imf.org/external/datamapper/datasets</a:t>
            </a:r>
            <a:endParaRPr lang="en-GB" sz="70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529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nl-NL" smtClean="0"/>
              <a:t>9</a:t>
            </a:fld>
            <a:endParaRPr lang="nl-NL" dirty="0"/>
          </a:p>
        </p:txBody>
      </p:sp>
      <p:sp>
        <p:nvSpPr>
          <p:cNvPr id="5" name="object 3" descr="Beige rechthoek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6" name="object 6" descr="Blauwe rechthoek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Savings</a:t>
            </a:r>
            <a:endParaRPr lang="nl-NL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Tijdelijke aanduiding voor afbeelding 27" descr="Selectievakje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Tijdelijke aanduiding voor afbeelding 29" descr="Selectievakje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nl-NL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But even more: r-g</a:t>
            </a:r>
          </a:p>
        </p:txBody>
      </p:sp>
      <p:sp>
        <p:nvSpPr>
          <p:cNvPr id="14" name="object 27" descr="Beige rechthoek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33552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781050"/>
            <a:ext cx="4524026" cy="1843089"/>
          </a:xfrm>
        </p:spPr>
        <p:txBody>
          <a:bodyPr rtlCol="0">
            <a:normAutofit/>
          </a:bodyPr>
          <a:lstStyle/>
          <a:p>
            <a:pPr rtl="0"/>
            <a:r>
              <a:rPr lang="nl-NL" dirty="0" err="1">
                <a:solidFill>
                  <a:schemeClr val="bg1"/>
                </a:solidFill>
              </a:rPr>
              <a:t>Key</a:t>
            </a:r>
            <a:r>
              <a:rPr lang="nl-NL" dirty="0">
                <a:solidFill>
                  <a:schemeClr val="bg1"/>
                </a:solidFill>
              </a:rPr>
              <a:t> factors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C2787F2-DB2C-45FE-94F1-325844D7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" y="-1"/>
            <a:ext cx="6164489" cy="5480216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377370C-B762-4BA8-99C7-55E03E5FB048}"/>
              </a:ext>
            </a:extLst>
          </p:cNvPr>
          <p:cNvCxnSpPr>
            <a:cxnSpLocks/>
          </p:cNvCxnSpPr>
          <p:nvPr/>
        </p:nvCxnSpPr>
        <p:spPr>
          <a:xfrm>
            <a:off x="4003040" y="1214120"/>
            <a:ext cx="0" cy="16460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C364961-1F49-4FB5-9733-5213C60721E9}"/>
              </a:ext>
            </a:extLst>
          </p:cNvPr>
          <p:cNvCxnSpPr>
            <a:cxnSpLocks/>
          </p:cNvCxnSpPr>
          <p:nvPr/>
        </p:nvCxnSpPr>
        <p:spPr>
          <a:xfrm>
            <a:off x="4055348" y="645160"/>
            <a:ext cx="1417309" cy="31493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87133_TF45022061" id="{6C1268E6-5C9D-4096-97B3-91528FE88C90}" vid="{2AB9F6A1-DEEE-4A9B-8990-0B4E4A105D8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6C0A0CC12AB348A66227BFC8E0370E" ma:contentTypeVersion="5" ma:contentTypeDescription="Ein neues Dokument erstellen." ma:contentTypeScope="" ma:versionID="89c3a6117029e258e492992ee64ae084">
  <xsd:schema xmlns:xsd="http://www.w3.org/2001/XMLSchema" xmlns:xs="http://www.w3.org/2001/XMLSchema" xmlns:p="http://schemas.microsoft.com/office/2006/metadata/properties" xmlns:ns3="d14b8d56-fe41-453a-87ce-c0324d48f970" xmlns:ns4="be783c85-59c0-43da-bec5-234908fc9de5" targetNamespace="http://schemas.microsoft.com/office/2006/metadata/properties" ma:root="true" ma:fieldsID="3cc83adb3e586077b2f2cc94168b0bbe" ns3:_="" ns4:_="">
    <xsd:import namespace="d14b8d56-fe41-453a-87ce-c0324d48f970"/>
    <xsd:import namespace="be783c85-59c0-43da-bec5-234908fc9de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b8d56-fe41-453a-87ce-c0324d48f9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783c85-59c0-43da-bec5-234908fc9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documentManagement/types"/>
    <ds:schemaRef ds:uri="http://purl.org/dc/dcmitype/"/>
    <ds:schemaRef ds:uri="http://purl.org/dc/elements/1.1/"/>
    <ds:schemaRef ds:uri="d14b8d56-fe41-453a-87ce-c0324d48f970"/>
    <ds:schemaRef ds:uri="http://schemas.microsoft.com/office/infopath/2007/PartnerControls"/>
    <ds:schemaRef ds:uri="be783c85-59c0-43da-bec5-234908fc9de5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532B6B-C9C6-4FBA-8D3F-047709DCEC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4b8d56-fe41-453a-87ce-c0324d48f970"/>
    <ds:schemaRef ds:uri="be783c85-59c0-43da-bec5-234908fc9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Professioneel marketingplan voor services</Template>
  <TotalTime>845</TotalTime>
  <Words>416</Words>
  <Application>Microsoft Office PowerPoint</Application>
  <PresentationFormat>Breedbeeld</PresentationFormat>
  <Paragraphs>84</Paragraphs>
  <Slides>12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Arial </vt:lpstr>
      <vt:lpstr>Calibri</vt:lpstr>
      <vt:lpstr>Gill Sans MT</vt:lpstr>
      <vt:lpstr>Wingdings</vt:lpstr>
      <vt:lpstr>Office-thema</vt:lpstr>
      <vt:lpstr>Debt sustainability during the pandemic</vt:lpstr>
      <vt:lpstr>Supporting the economy</vt:lpstr>
      <vt:lpstr>Fiscal stimulus</vt:lpstr>
      <vt:lpstr>Financing these expenses</vt:lpstr>
      <vt:lpstr>Stability and sustainability</vt:lpstr>
      <vt:lpstr>Historical evidence</vt:lpstr>
      <vt:lpstr>Dynamic behaviour</vt:lpstr>
      <vt:lpstr>Dynamic behaviour</vt:lpstr>
      <vt:lpstr>Key factors</vt:lpstr>
      <vt:lpstr>Historical r-g</vt:lpstr>
      <vt:lpstr>Conclusions </vt:lpstr>
      <vt:lpstr>Thanks!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Debt sustainability during a pandemic</dc:title>
  <dc:creator>Oudshoorn, L.H.T.</dc:creator>
  <cp:lastModifiedBy>Oudshoorn, L.H.T.</cp:lastModifiedBy>
  <cp:revision>17</cp:revision>
  <dcterms:created xsi:type="dcterms:W3CDTF">2021-01-28T07:49:08Z</dcterms:created>
  <dcterms:modified xsi:type="dcterms:W3CDTF">2021-01-28T21:54:23Z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0x010100B46C0A0CC12AB348A66227BFC8E0370E</vt:lpwstr>
  </property>
</Properties>
</file>